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D96F2-02BD-E71F-EFBD-14FECCF2D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7172325" cy="3152251"/>
          </a:xfrm>
        </p:spPr>
        <p:txBody>
          <a:bodyPr anchor="b">
            <a:normAutofit/>
          </a:bodyPr>
          <a:lstStyle>
            <a:lvl1pPr algn="l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90113-E8E1-4E48-41BC-583802BFC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0137"/>
            <a:ext cx="7172325" cy="112236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7EE5-BFF0-D779-4261-E239DB45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89492-34ED-FE24-4F29-E4C8F549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0C886-7F1E-7BC1-9A9E-B24C2AC2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74AEE6-9CA7-5247-DC34-99634247DF50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434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143-3C41-D626-8F64-36A9C9F1A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914400"/>
            <a:ext cx="9962791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2C4FB-B560-A0FC-6435-952981BC9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2285997"/>
            <a:ext cx="9962791" cy="389096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7CEC4F-0A90-11E2-E43E-B9E765AFB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2A5B4-1D77-B0AC-49E7-CAE9556B1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96EF9-2FDA-8E87-D546-8840CEBF0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98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085AB7-38B3-7F80-0B2D-7960F56375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24513" y="1052423"/>
            <a:ext cx="1771292" cy="49170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ADBDC3-E9EA-8699-B2E4-4C7784455B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06414" y="1052424"/>
            <a:ext cx="7873043" cy="49170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DBEDE-3A67-6FCA-25F3-B91F7C82E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EFF51-4318-20EA-3A3A-8FE203B1A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D9703-5BAD-DE95-98D9-0F30E7C09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532FD-157B-437C-E9D5-B66E8B3B1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790A51-A7E8-7A6A-5FD0-F9B250BE4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8C8B8-F999-7D95-435D-17CE6ACCD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27265-C89C-937F-1DA3-F377F6877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EB89E-4530-3632-3485-F481DB042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9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8056A-761D-1DBC-276A-2A46D153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1613" y="1355763"/>
            <a:ext cx="6972300" cy="2255794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3904B3-6AC1-19D5-3EAE-2009A3B4C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4921820"/>
            <a:ext cx="5524500" cy="115093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2A86D-493D-5BF6-8AA6-F1231E3BA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CCD76-6623-164A-7BFA-207AFA05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4312-1F20-5486-62B0-A8BB8829D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703F1C9-9114-4426-6F07-F7FF9CCD5FC4}"/>
              </a:ext>
            </a:extLst>
          </p:cNvPr>
          <p:cNvCxnSpPr>
            <a:cxnSpLocks/>
          </p:cNvCxnSpPr>
          <p:nvPr/>
        </p:nvCxnSpPr>
        <p:spPr>
          <a:xfrm>
            <a:off x="1638300" y="459663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830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CFC4C-4D16-E5A8-F934-8B158F6F2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BDE54-F935-945D-3E4F-B659695E8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2500" y="2286002"/>
            <a:ext cx="5067300" cy="389096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F3710-E06B-05DE-937A-C92E52569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1"/>
            <a:ext cx="5067300" cy="38909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02EFD-42D3-11C1-677E-0E478B93F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C2F08-0D93-B14B-6106-2925DF3E1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A5DE81-F2AB-CCB9-8B68-5E4F31011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4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2D81B-4E36-1511-E9A7-8FB931B41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1004888"/>
            <a:ext cx="10287000" cy="9001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A73DE-183B-9473-20AD-2D3BFED843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1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70FB3D-60AC-DEF2-4472-31B4E076C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1" y="3048001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E5BDB-B29C-788F-E2FB-6C154E8FE8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3174" y="2085959"/>
            <a:ext cx="4886325" cy="590566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13FF49-3276-24CA-BC81-FA92C0A930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3174" y="3048000"/>
            <a:ext cx="4886325" cy="322263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8FA1C8-C196-9BE1-F603-3FC17EDD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B79692-E142-E1D7-AD17-30C5F1365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90FCF2-7B78-2A2A-F878-58335FEA3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2D0356-1ECF-682B-F87A-811BDD28B2CB}"/>
              </a:ext>
            </a:extLst>
          </p:cNvPr>
          <p:cNvCxnSpPr>
            <a:cxnSpLocks/>
          </p:cNvCxnSpPr>
          <p:nvPr/>
        </p:nvCxnSpPr>
        <p:spPr>
          <a:xfrm>
            <a:off x="1052513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906CA06-9701-E645-C0A5-594B227B288F}"/>
              </a:ext>
            </a:extLst>
          </p:cNvPr>
          <p:cNvCxnSpPr>
            <a:cxnSpLocks/>
          </p:cNvCxnSpPr>
          <p:nvPr/>
        </p:nvCxnSpPr>
        <p:spPr>
          <a:xfrm>
            <a:off x="6435725" y="287681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2449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214DA-C0D4-E152-7F42-F6352C961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9715500" cy="990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C2AA04-1E84-460C-F560-A228F930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AB260E-3910-7D1B-5074-24F5F0AB5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020F1-A878-9B80-6B4F-7D71406B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377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7652D6-7AE9-3E3B-5C1B-2B4399B1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7127E-2A63-6F45-4C40-835843630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56FB79-D9D1-5381-0019-E24F8B4DA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23B5-7DA9-0E4F-DA39-4624DB8A2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69065"/>
            <a:ext cx="3266536" cy="2312979"/>
          </a:xfr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A5E77-518A-1FB9-B473-E19CADE04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4423" y="987425"/>
            <a:ext cx="5615077" cy="4873625"/>
          </a:xfrm>
        </p:spPr>
        <p:txBody>
          <a:bodyPr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65344F-7D06-2406-D113-D24587835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47801"/>
            <a:ext cx="3266536" cy="238283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2BE708-BAD0-A0A6-9332-9D2179E67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A70050-9362-4EC4-6B73-3A38445B7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DA991-8608-CAB4-33FA-03D380D2F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6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B837-332D-9100-E007-7DE279481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3999" y="1385457"/>
            <a:ext cx="3312543" cy="2304288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DE983-0B0E-07CC-8C57-4EA529E27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24423" y="957263"/>
            <a:ext cx="5372189" cy="496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CAB867-3FC6-5007-61B0-D9B7E5B0C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24000" y="3958315"/>
            <a:ext cx="3312542" cy="196147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FC7E0F-BFE1-7134-163B-B777970B7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D92BC-42A9-434B-8530-ADBF4485E407}" type="datetimeFigureOut">
              <a:rPr lang="en-US" smtClean="0"/>
              <a:t>9/18/2023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95D0B-4F98-F3BE-FB23-22D8C5D4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B2E3D-2188-B7A9-0ECE-978147358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89F9E-9962-4B7B-BA18-A15907CCC6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5258B98-3BD5-0A20-B0E7-944EAEB2654A}"/>
              </a:ext>
            </a:extLst>
          </p:cNvPr>
          <p:cNvSpPr/>
          <p:nvPr/>
        </p:nvSpPr>
        <p:spPr>
          <a:xfrm>
            <a:off x="0" y="3510612"/>
            <a:ext cx="12192000" cy="3347388"/>
          </a:xfrm>
          <a:prstGeom prst="rect">
            <a:avLst/>
          </a:prstGeom>
          <a:gradFill>
            <a:gsLst>
              <a:gs pos="14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D404C1-E8A5-65FC-C068-21EA0397E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757238"/>
            <a:ext cx="10287000" cy="1147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CFD78-F171-BA47-AAF3-C6EB75F94C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2285997"/>
            <a:ext cx="10287000" cy="3890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65A77-B1AB-D608-A6C5-F0F99B69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68087" y="4756249"/>
            <a:ext cx="24763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9D0D92BC-42A9-434B-8530-ADBF4485E407}" type="datetimeFigureOut">
              <a:rPr lang="en-US" smtClean="0"/>
              <a:pPr/>
              <a:t>9/18/2023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E34E5-5E9B-7786-05B5-B93241EE2F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589519" y="1758059"/>
            <a:ext cx="2433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5CD4B-611E-32FA-419D-326099EEF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39542" y="3246437"/>
            <a:ext cx="5333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 cap="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A0289F9E-9962-4B7B-BA18-A15907CCC6B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60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2120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9496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3210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9876/universidadvirtual/apa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4321/cerebrum/12345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2345/ejemplarapa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6789/ria.2020.12345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54321/ejemplarap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760E4C7-47B8-4356-ABCA-CC9C79E2D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6DA137-DED0-7F0F-CF1E-ED88D3BC9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4004"/>
          <a:stretch/>
        </p:blipFill>
        <p:spPr>
          <a:xfrm>
            <a:off x="20" y="1571"/>
            <a:ext cx="12191980" cy="685642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F0586C3-A19F-D214-ABDE-30AD5B6669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17342" y="1250342"/>
            <a:ext cx="4357316" cy="4357316"/>
          </a:xfrm>
          <a:custGeom>
            <a:avLst/>
            <a:gdLst>
              <a:gd name="connsiteX0" fmla="*/ 2178658 w 4357316"/>
              <a:gd name="connsiteY0" fmla="*/ 0 h 4357316"/>
              <a:gd name="connsiteX1" fmla="*/ 4357316 w 4357316"/>
              <a:gd name="connsiteY1" fmla="*/ 2178658 h 4357316"/>
              <a:gd name="connsiteX2" fmla="*/ 2178658 w 4357316"/>
              <a:gd name="connsiteY2" fmla="*/ 4357316 h 4357316"/>
              <a:gd name="connsiteX3" fmla="*/ 0 w 4357316"/>
              <a:gd name="connsiteY3" fmla="*/ 2178658 h 4357316"/>
              <a:gd name="connsiteX4" fmla="*/ 2178658 w 4357316"/>
              <a:gd name="connsiteY4" fmla="*/ 0 h 4357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57316" h="4357316">
                <a:moveTo>
                  <a:pt x="2178658" y="0"/>
                </a:moveTo>
                <a:cubicBezTo>
                  <a:pt x="3381898" y="0"/>
                  <a:pt x="4357316" y="975418"/>
                  <a:pt x="4357316" y="2178658"/>
                </a:cubicBezTo>
                <a:cubicBezTo>
                  <a:pt x="4357316" y="3381898"/>
                  <a:pt x="3381898" y="4357316"/>
                  <a:pt x="2178658" y="4357316"/>
                </a:cubicBezTo>
                <a:cubicBezTo>
                  <a:pt x="975418" y="4357316"/>
                  <a:pt x="0" y="3381898"/>
                  <a:pt x="0" y="2178658"/>
                </a:cubicBezTo>
                <a:cubicBezTo>
                  <a:pt x="0" y="975418"/>
                  <a:pt x="975418" y="0"/>
                  <a:pt x="2178658" y="0"/>
                </a:cubicBezTo>
                <a:close/>
              </a:path>
            </a:pathLst>
          </a:custGeom>
          <a:gradFill>
            <a:gsLst>
              <a:gs pos="0">
                <a:schemeClr val="accent1">
                  <a:lumMod val="60000"/>
                  <a:lumOff val="40000"/>
                  <a:alpha val="20000"/>
                </a:schemeClr>
              </a:gs>
              <a:gs pos="7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B89FD85-40AA-29BB-12C8-89EB3D2F0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161" y="2211978"/>
            <a:ext cx="3535679" cy="1425728"/>
          </a:xfrm>
        </p:spPr>
        <p:txBody>
          <a:bodyPr anchor="b">
            <a:normAutofit/>
          </a:bodyPr>
          <a:lstStyle/>
          <a:p>
            <a:pPr algn="ctr">
              <a:lnSpc>
                <a:spcPct val="110000"/>
              </a:lnSpc>
              <a:spcAft>
                <a:spcPts val="800"/>
              </a:spcAft>
            </a:pPr>
            <a:r>
              <a:rPr lang="es-CR" sz="2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Citas estilo APA 7</a:t>
            </a:r>
            <a:br>
              <a:rPr lang="es-CR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s-CR" sz="2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F88811-33D5-D14E-2E6D-501C10803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0" y="4249360"/>
            <a:ext cx="3048000" cy="877585"/>
          </a:xfrm>
        </p:spPr>
        <p:txBody>
          <a:bodyPr>
            <a:normAutofit/>
          </a:bodyPr>
          <a:lstStyle/>
          <a:p>
            <a:pPr algn="ctr"/>
            <a:r>
              <a:rPr lang="es-CR"/>
              <a:t>Biocenosis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14C5C93-B9E9-4392-ADCF-ABF21209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10423" y="3954687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307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B983383-5975-D1F5-7CAB-AD5BC25FECCF}"/>
              </a:ext>
            </a:extLst>
          </p:cNvPr>
          <p:cNvSpPr txBox="1"/>
          <p:nvPr/>
        </p:nvSpPr>
        <p:spPr>
          <a:xfrm>
            <a:off x="3047281" y="2398622"/>
            <a:ext cx="6094562" cy="2586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Fuentes electrónicas sin autor: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 la página o recurso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(Año de publicación o actualización).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sitio web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DOI o URL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Guía de estilo APA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(2023).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Universidad Virtual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R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https://doi.org/10.9876/universidadvirtual/apa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134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6D29B58-D855-3785-A0CD-B48312AD9335}"/>
              </a:ext>
            </a:extLst>
          </p:cNvPr>
          <p:cNvSpPr txBox="1"/>
          <p:nvPr/>
        </p:nvSpPr>
        <p:spPr>
          <a:xfrm>
            <a:off x="3047281" y="1458236"/>
            <a:ext cx="6094562" cy="3941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Capítulo de un libro editado: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Apellido(s), Inicial(es) del autor del capítulo. (Año de publicación). Título del capítulo. En Inicial(es) Apellido(s) del Editor (Ed.), </a:t>
            </a:r>
            <a:r>
              <a:rPr lang="es-CR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del libro en cursiva</a:t>
            </a: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(páginas del capítulo). Editorial. DOI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Brown, A. B. (2018). Investigaciones sobre el cerebro. En S. García (Ed.), </a:t>
            </a:r>
            <a:r>
              <a:rPr lang="es-CR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Avances en Neurociencia</a:t>
            </a: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(pp. 45-60). Editorial Cerebrum. </a:t>
            </a:r>
            <a:r>
              <a:rPr lang="es-CR" sz="18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https://doi.org/10.54321/cerebrum/12345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Recuerde verificar siempre si la fuente proporciona un DOI y utilizarlo en la cita si está disponible. Si no hay DOI, entonces utilice la URL del recurso.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71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45B1102-7725-2D48-B5B7-93D49E2572D8}"/>
              </a:ext>
            </a:extLst>
          </p:cNvPr>
          <p:cNvSpPr txBox="1"/>
          <p:nvPr/>
        </p:nvSpPr>
        <p:spPr>
          <a:xfrm>
            <a:off x="2518913" y="767751"/>
            <a:ext cx="7893170" cy="47934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Leyes en el formato APA 7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Citas en texto: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mencione una ley en el texto del trabajo, incluya el nombre de la ley y el año de promulgación entre paréntesis. Por ejemplo: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 de Derechos Civiles de 1964 prohíbe la discriminación...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Citas en la lista de referencias: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incluir la ley en la lista de referencias al final de su trabajo, siga el siguiente formato: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 la ley, abreviatura del título de la ley (si corresponde), número de la ley, fecha de promulgación, página(s) (si corresponde), URL o DOI (si está disponible).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ejemplo: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Ley Federal de Derechos Civiles de 1964, n.</a:t>
            </a:r>
            <a:r>
              <a:rPr lang="es-C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88-352, 78 (1964).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Ley de Cuidado de Salud a Bajo Precio (ACA), n.</a:t>
            </a:r>
            <a:r>
              <a:rPr lang="es-CR" sz="1600" baseline="30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s-C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111-148, 124 (2010).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4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5A1BBB81-7A2F-72EC-9E45-7226EC86AD8D}"/>
              </a:ext>
            </a:extLst>
          </p:cNvPr>
          <p:cNvSpPr txBox="1"/>
          <p:nvPr/>
        </p:nvSpPr>
        <p:spPr>
          <a:xfrm>
            <a:off x="3048000" y="295790"/>
            <a:ext cx="6096000" cy="563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citar dentro del texto en el estilo APA 7, debe seguir ciertas pautas según el tipo de fuente y cómo la está citando. Ejemplos: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Citas textuales: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estás citando directamente el texto de una fuente, debes incluir el apellido del autor, el año de publicación y la página específica de donde proviene la cita entre paréntesis. Si la fuente no tiene un autor, puede utilizar el título o el primer elemento en la entrada de la lista de referencias.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con autor: (Vargas, 2019, p. 45)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sin autor: (“Los ODS", 2020, p. 23)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C97F018-F15A-135F-E0DB-86754D63B5DE}"/>
              </a:ext>
            </a:extLst>
          </p:cNvPr>
          <p:cNvSpPr txBox="1"/>
          <p:nvPr/>
        </p:nvSpPr>
        <p:spPr>
          <a:xfrm>
            <a:off x="3047281" y="1754599"/>
            <a:ext cx="6094562" cy="3676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Citas parafraseadas o indirectas: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parafrasea o resume una idea de una fuente en sus propias palabras, también debe incluir el apellido del autor y el año de publicación entre paréntesis, aunque no esté usando las palabras exactas del autor. No es necesario incluir la página en este caso, a menos cite una fuente paginada y quiera señalar una ubicación específica.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con autor: (Smith, 2019)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sin autor: ("Título del artículo", 2020)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53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09AE0A3-E1EC-3A7B-922D-7FA7D0F6A4E5}"/>
              </a:ext>
            </a:extLst>
          </p:cNvPr>
          <p:cNvSpPr txBox="1"/>
          <p:nvPr/>
        </p:nvSpPr>
        <p:spPr>
          <a:xfrm>
            <a:off x="3047281" y="859803"/>
            <a:ext cx="6094562" cy="5960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Citas de múltiples autores: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una fuente tiene dos autores, menciona ambos apellidos y el año la primera vez que se cite. En las citas subsecuentes, usa el apellido del primer autor seguido de "et al." y el año.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Primera cita con dos autores: (Smith &amp; Johnson, 2018)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Citas subsecuentes con dos autores: (Smith et al., 2018)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una fuente tiene tres o más autores, utiliza el apellido del primer autor seguido de "et al." desde la primera cita.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Primera cita con tres o más autores: (García et al., 2021)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Citas subsecuentes con tres o más autores: (García et al., 2021)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70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D74B7C86-A9A8-33FA-31C4-FB09F0BCD0C5}"/>
              </a:ext>
            </a:extLst>
          </p:cNvPr>
          <p:cNvSpPr txBox="1"/>
          <p:nvPr/>
        </p:nvSpPr>
        <p:spPr>
          <a:xfrm>
            <a:off x="3047281" y="2347326"/>
            <a:ext cx="6094562" cy="2359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Citas de fuentes electrónicas sin paginación: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Cuando cites fuentes electrónicas que no tienen páginas (como un sitio web), simplemente coloca el apellido del autor o el título y el año en paréntesis.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con autor: (Villalobos, 2020)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sin autor: (“Hábitat", 2019)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38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541BA67-7A2D-AE63-5000-F9DF7197B91C}"/>
              </a:ext>
            </a:extLst>
          </p:cNvPr>
          <p:cNvSpPr txBox="1"/>
          <p:nvPr/>
        </p:nvSpPr>
        <p:spPr>
          <a:xfrm>
            <a:off x="3047281" y="1555122"/>
            <a:ext cx="6094562" cy="44379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citar referencias en el formato APA 7 (la séptima edición del Manual de Publicación de la American Psychological Association), siga las siguientes pautas: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Libros: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Apellido(s), Inicial(es) del autor. (Año de publicación).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del libro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Editorial. DOI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Smith, J. D. (2019).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Cómo citar referencias en APA 7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Editorial Ejemplar. </a:t>
            </a:r>
            <a:r>
              <a:rPr lang="es-CR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https://doi.org/10.12345/ejemplarapa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774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B0C5CCA-EB50-F6D1-9564-607DB2A5D1CE}"/>
              </a:ext>
            </a:extLst>
          </p:cNvPr>
          <p:cNvSpPr txBox="1"/>
          <p:nvPr/>
        </p:nvSpPr>
        <p:spPr>
          <a:xfrm>
            <a:off x="3047281" y="2250440"/>
            <a:ext cx="6094562" cy="29154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Artículos de revista: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Apellido(s), Inicial(es) del autor. (Año de publicación). Título del artículo.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Título de la Revista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Volumen(Issue), Páginas. DOI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Johnson, A. B. (2020). Cómo escribir artículos académicos.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Revista de Investigación Académica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5(2), 45-60. </a:t>
            </a:r>
            <a:r>
              <a:rPr lang="es-CR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https://doi.org/10.6789/ria.2020.12345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455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842402-3696-5AD7-892C-B582DF0D4D86}"/>
              </a:ext>
            </a:extLst>
          </p:cNvPr>
          <p:cNvSpPr txBox="1"/>
          <p:nvPr/>
        </p:nvSpPr>
        <p:spPr>
          <a:xfrm>
            <a:off x="3047281" y="2398622"/>
            <a:ext cx="6094562" cy="2586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Artículos de periódico: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Apellido(s), Inicial(es) del autor. (Año, Mes día de publicación). Título del artículo.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Periódico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Página(s). DOI (si está disponible)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García, M. (2021, 15 de marzo). Nuevas tendencias en tecnología.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Diario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p. A3.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03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87B1EA94-7A1A-F1AB-C270-8D3F22DF88A0}"/>
              </a:ext>
            </a:extLst>
          </p:cNvPr>
          <p:cNvSpPr txBox="1"/>
          <p:nvPr/>
        </p:nvSpPr>
        <p:spPr>
          <a:xfrm>
            <a:off x="3047281" y="2050962"/>
            <a:ext cx="6094562" cy="2986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Páginas web: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Autor(es) si está disponible. (Año de publicación o actualización). Título de la página.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 del sitio web en cursiva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DOI o URL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Ejemplo: Smith, J. D. (2022, 10 de mayo). Cómo citar referencias en APA 7. </a:t>
            </a:r>
            <a:r>
              <a:rPr lang="es-CR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Ejemplar APA</a:t>
            </a:r>
            <a:r>
              <a:rPr lang="es-C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CR" sz="2000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https://doi.org/10.54321/ejemplarapa</a:t>
            </a:r>
            <a:endParaRPr lang="es-CR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R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s-C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AfterglowVTI">
  <a:themeElements>
    <a:clrScheme name="AnalogousFromDarkSeedLeftStep">
      <a:dk1>
        <a:srgbClr val="000000"/>
      </a:dk1>
      <a:lt1>
        <a:srgbClr val="FFFFFF"/>
      </a:lt1>
      <a:dk2>
        <a:srgbClr val="37371F"/>
      </a:dk2>
      <a:lt2>
        <a:srgbClr val="E8E2E5"/>
      </a:lt2>
      <a:accent1>
        <a:srgbClr val="40B67B"/>
      </a:accent1>
      <a:accent2>
        <a:srgbClr val="35B73F"/>
      </a:accent2>
      <a:accent3>
        <a:srgbClr val="66B43F"/>
      </a:accent3>
      <a:accent4>
        <a:srgbClr val="8EAD32"/>
      </a:accent4>
      <a:accent5>
        <a:srgbClr val="B4A03F"/>
      </a:accent5>
      <a:accent6>
        <a:srgbClr val="B76B35"/>
      </a:accent6>
      <a:hlink>
        <a:srgbClr val="86852C"/>
      </a:hlink>
      <a:folHlink>
        <a:srgbClr val="7F7F7F"/>
      </a:folHlink>
    </a:clrScheme>
    <a:fontScheme name="Trade Gothic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fterglowVTI" id="{804DBEB7-1920-4C72-A0CB-091339F1875F}" vid="{D4C59F5A-9ECA-4C96-BDFD-0606A75324E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1055</Words>
  <Application>Microsoft Office PowerPoint</Application>
  <PresentationFormat>Panorámica</PresentationFormat>
  <Paragraphs>57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Trade Gothic Next Cond</vt:lpstr>
      <vt:lpstr>Trade Gothic Next Light</vt:lpstr>
      <vt:lpstr>AfterglowVTI</vt:lpstr>
      <vt:lpstr>Citas estilo APA 7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Citas estilo APA 7 </dc:title>
  <dc:creator>soledad urbina</dc:creator>
  <cp:lastModifiedBy>soledad urbina</cp:lastModifiedBy>
  <cp:revision>1</cp:revision>
  <dcterms:created xsi:type="dcterms:W3CDTF">2023-09-18T21:34:47Z</dcterms:created>
  <dcterms:modified xsi:type="dcterms:W3CDTF">2023-09-18T21:55:22Z</dcterms:modified>
</cp:coreProperties>
</file>